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4"/>
  </p:notesMasterIdLst>
  <p:sldIdLst>
    <p:sldId id="256" r:id="rId3"/>
    <p:sldId id="257" r:id="rId4"/>
    <p:sldId id="259" r:id="rId5"/>
    <p:sldId id="265" r:id="rId6"/>
    <p:sldId id="260" r:id="rId7"/>
    <p:sldId id="261" r:id="rId8"/>
    <p:sldId id="262" r:id="rId9"/>
    <p:sldId id="263" r:id="rId10"/>
    <p:sldId id="264"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p:restoredTop sz="75489" autoAdjust="0"/>
  </p:normalViewPr>
  <p:slideViewPr>
    <p:cSldViewPr snapToGrid="0" snapToObjects="1">
      <p:cViewPr varScale="1">
        <p:scale>
          <a:sx n="50" d="100"/>
          <a:sy n="50" d="100"/>
        </p:scale>
        <p:origin x="1408" y="-120"/>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087EF-0553-42DF-893A-91C634DE6385}" type="datetimeFigureOut">
              <a:rPr lang="nl-NL" smtClean="0"/>
              <a:t>5-1-2023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0F0D5-052A-4191-8EA4-C346C2E5734C}" type="slidenum">
              <a:rPr lang="nl-NL" smtClean="0"/>
              <a:t>‹nr.›</a:t>
            </a:fld>
            <a:endParaRPr lang="nl-NL"/>
          </a:p>
        </p:txBody>
      </p:sp>
    </p:spTree>
    <p:extLst>
      <p:ext uri="{BB962C8B-B14F-4D97-AF65-F5344CB8AC3E}">
        <p14:creationId xmlns:p14="http://schemas.microsoft.com/office/powerpoint/2010/main" val="154836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a:t>
            </a:fld>
            <a:endParaRPr lang="nl-NL"/>
          </a:p>
        </p:txBody>
      </p:sp>
    </p:spTree>
    <p:extLst>
      <p:ext uri="{BB962C8B-B14F-4D97-AF65-F5344CB8AC3E}">
        <p14:creationId xmlns:p14="http://schemas.microsoft.com/office/powerpoint/2010/main" val="378567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a:t>
            </a:fld>
            <a:endParaRPr lang="nl-NL"/>
          </a:p>
        </p:txBody>
      </p:sp>
    </p:spTree>
    <p:extLst>
      <p:ext uri="{BB962C8B-B14F-4D97-AF65-F5344CB8AC3E}">
        <p14:creationId xmlns:p14="http://schemas.microsoft.com/office/powerpoint/2010/main" val="29409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1. Je eigen veiligheid en die van omstanders gaan altijd voor de veiligheid en gezondheid van het dier. </a:t>
            </a:r>
          </a:p>
          <a:p>
            <a:endParaRPr lang="nl-NL" b="1" dirty="0"/>
          </a:p>
          <a:p>
            <a:r>
              <a:rPr lang="nl-NL" dirty="0"/>
              <a:t>2. ABCDE staat voor </a:t>
            </a:r>
            <a:r>
              <a:rPr lang="nl-NL" dirty="0" err="1"/>
              <a:t>Airway</a:t>
            </a:r>
            <a:r>
              <a:rPr lang="nl-NL" dirty="0"/>
              <a:t> (Luchtwegen), </a:t>
            </a:r>
            <a:r>
              <a:rPr lang="nl-NL" dirty="0" err="1"/>
              <a:t>Breathing</a:t>
            </a:r>
            <a:r>
              <a:rPr lang="nl-NL" dirty="0"/>
              <a:t> (Ademhaling), </a:t>
            </a:r>
            <a:r>
              <a:rPr lang="nl-NL" dirty="0" err="1"/>
              <a:t>Circulation</a:t>
            </a:r>
            <a:r>
              <a:rPr lang="nl-NL" dirty="0"/>
              <a:t> (Bloedsomloop), </a:t>
            </a:r>
            <a:r>
              <a:rPr lang="nl-NL" dirty="0" err="1"/>
              <a:t>Disablities</a:t>
            </a:r>
            <a:r>
              <a:rPr lang="nl-NL" dirty="0"/>
              <a:t> (Bewustzijn), Exposure/environment (Omgeving).</a:t>
            </a:r>
          </a:p>
          <a:p>
            <a:endParaRPr lang="nl-NL" b="1" dirty="0"/>
          </a:p>
          <a:p>
            <a:r>
              <a:rPr lang="nl-NL" dirty="0"/>
              <a:t>3. Een eigenaar is niet verplicht zijn gegevens aan jou te geven als je hulp hebt verleend. De eigenaar is wel verplicht zijn gegevens aan officiële instanties en de dierenarts te geven. </a:t>
            </a:r>
            <a:endParaRPr lang="nl-NL" b="1"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11</a:t>
            </a:fld>
            <a:endParaRPr lang="nl-NL"/>
          </a:p>
        </p:txBody>
      </p:sp>
    </p:spTree>
    <p:extLst>
      <p:ext uri="{BB962C8B-B14F-4D97-AF65-F5344CB8AC3E}">
        <p14:creationId xmlns:p14="http://schemas.microsoft.com/office/powerpoint/2010/main" val="1634184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2387600"/>
          </a:xfrm>
        </p:spPr>
        <p:txBody>
          <a:bodyPr anchor="b">
            <a:normAutofit/>
          </a:bodyPr>
          <a:lstStyle>
            <a:lvl1pPr algn="ctr">
              <a:defRPr sz="7200">
                <a:solidFill>
                  <a:srgbClr val="1F9BDE"/>
                </a:solidFill>
                <a:latin typeface="DIN Condensed" charset="0"/>
                <a:ea typeface="DIN Condensed" charset="0"/>
                <a:cs typeface="DIN Condensed" charset="0"/>
              </a:defRPr>
            </a:lvl1pPr>
          </a:lstStyle>
          <a:p>
            <a:r>
              <a:rPr lang="nl-NL"/>
              <a:t>Klik om de stijl te bewerken</a:t>
            </a:r>
            <a:endParaRPr lang="nl-NL" dirty="0"/>
          </a:p>
        </p:txBody>
      </p:sp>
      <p:sp>
        <p:nvSpPr>
          <p:cNvPr id="3" name="Ondertitel 2"/>
          <p:cNvSpPr>
            <a:spLocks noGrp="1"/>
          </p:cNvSpPr>
          <p:nvPr>
            <p:ph type="subTitle" idx="1"/>
          </p:nvPr>
        </p:nvSpPr>
        <p:spPr>
          <a:xfrm>
            <a:off x="1524000" y="3133291"/>
            <a:ext cx="9144000" cy="1655762"/>
          </a:xfrm>
        </p:spPr>
        <p:txBody>
          <a:bodyPr/>
          <a:lstStyle>
            <a:lvl1pPr marL="0" indent="0" algn="ctr">
              <a:buNone/>
              <a:defRPr sz="2400" b="0" i="0">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029" y="5296636"/>
            <a:ext cx="3252987" cy="922210"/>
          </a:xfrm>
          <a:prstGeom prst="rect">
            <a:avLst/>
          </a:prstGeom>
        </p:spPr>
      </p:pic>
    </p:spTree>
    <p:extLst>
      <p:ext uri="{BB962C8B-B14F-4D97-AF65-F5344CB8AC3E}">
        <p14:creationId xmlns:p14="http://schemas.microsoft.com/office/powerpoint/2010/main" val="59379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5-1-2023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76084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5-1-2023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64108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5-1-2023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373137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5-1-2023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4053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5868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5-1-2023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06122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5-1-2023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02620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5-1-2023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374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5-1-2023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48307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3C2C0E-B441-429A-A2E5-A434B4231498}" type="datetimeFigureOut">
              <a:rPr lang="nl-NL" smtClean="0"/>
              <a:t>5-1-2023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1713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3C2C0E-B441-429A-A2E5-A434B4231498}" type="datetimeFigureOut">
              <a:rPr lang="nl-NL" smtClean="0"/>
              <a:t>5-1-2023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69777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3C2C0E-B441-429A-A2E5-A434B4231498}" type="datetimeFigureOut">
              <a:rPr lang="nl-NL" smtClean="0"/>
              <a:t>5-1-2023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413344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FA54-F40C-8041-B70B-973F0B56D9B8}" type="datetimeFigureOut">
              <a:rPr lang="nl-NL" smtClean="0"/>
              <a:t>5-1-2023</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12C79-C462-234E-A35C-93AED18ADBCE}" type="slidenum">
              <a:rPr lang="nl-NL" smtClean="0"/>
              <a:t>‹nr.›</a:t>
            </a:fld>
            <a:endParaRPr lang="nl-NL"/>
          </a:p>
        </p:txBody>
      </p:sp>
    </p:spTree>
    <p:extLst>
      <p:ext uri="{BB962C8B-B14F-4D97-AF65-F5344CB8AC3E}">
        <p14:creationId xmlns:p14="http://schemas.microsoft.com/office/powerpoint/2010/main" val="7812404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C2C0E-B441-429A-A2E5-A434B4231498}" type="datetimeFigureOut">
              <a:rPr lang="nl-NL" smtClean="0"/>
              <a:t>5-1-2023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CCB8-0802-4FCC-A2D6-CAC58A356F53}" type="slidenum">
              <a:rPr lang="nl-NL" smtClean="0"/>
              <a:t>‹nr.›</a:t>
            </a:fld>
            <a:endParaRPr lang="nl-NL"/>
          </a:p>
        </p:txBody>
      </p:sp>
    </p:spTree>
    <p:extLst>
      <p:ext uri="{BB962C8B-B14F-4D97-AF65-F5344CB8AC3E}">
        <p14:creationId xmlns:p14="http://schemas.microsoft.com/office/powerpoint/2010/main" val="396045986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1975284"/>
          </a:xfrm>
        </p:spPr>
        <p:txBody>
          <a:bodyPr>
            <a:normAutofit/>
          </a:bodyPr>
          <a:lstStyle/>
          <a:p>
            <a:r>
              <a:rPr lang="en-US" sz="3600" dirty="0">
                <a:solidFill>
                  <a:schemeClr val="tx1"/>
                </a:solidFill>
              </a:rPr>
              <a:t>Module</a:t>
            </a:r>
            <a:br>
              <a:rPr lang="en-US" sz="4800" dirty="0"/>
            </a:br>
            <a:r>
              <a:rPr lang="en-US" sz="4800" dirty="0"/>
              <a:t>EHBO </a:t>
            </a:r>
            <a:r>
              <a:rPr lang="en-US" sz="4800" dirty="0" err="1"/>
              <a:t>bij</a:t>
            </a:r>
            <a:r>
              <a:rPr lang="en-US" sz="4800" dirty="0"/>
              <a:t> </a:t>
            </a:r>
            <a:r>
              <a:rPr lang="en-US" sz="4800" dirty="0" err="1"/>
              <a:t>dieren</a:t>
            </a:r>
            <a:endParaRPr lang="nl-NL" sz="4800" dirty="0"/>
          </a:p>
        </p:txBody>
      </p:sp>
      <p:sp>
        <p:nvSpPr>
          <p:cNvPr id="3" name="Ondertitel 2"/>
          <p:cNvSpPr>
            <a:spLocks noGrp="1"/>
          </p:cNvSpPr>
          <p:nvPr>
            <p:ph type="subTitle" idx="1"/>
          </p:nvPr>
        </p:nvSpPr>
        <p:spPr/>
        <p:txBody>
          <a:bodyPr/>
          <a:lstStyle/>
          <a:p>
            <a:r>
              <a:rPr lang="en-US" dirty="0" err="1"/>
              <a:t>Hoofdstuk</a:t>
            </a:r>
            <a:r>
              <a:rPr lang="en-US" dirty="0"/>
              <a:t> 1. </a:t>
            </a:r>
          </a:p>
          <a:p>
            <a:r>
              <a:rPr lang="en-US" sz="3600" b="1" dirty="0" err="1"/>
              <a:t>Eerste</a:t>
            </a:r>
            <a:r>
              <a:rPr lang="en-US" sz="3600" b="1" dirty="0"/>
              <a:t> </a:t>
            </a:r>
            <a:r>
              <a:rPr lang="en-US" sz="3600" b="1" dirty="0" err="1"/>
              <a:t>hulp</a:t>
            </a:r>
            <a:r>
              <a:rPr lang="en-US" sz="3600" b="1" dirty="0"/>
              <a:t> </a:t>
            </a:r>
            <a:r>
              <a:rPr lang="en-US" sz="3600" b="1" dirty="0" err="1"/>
              <a:t>bij</a:t>
            </a:r>
            <a:r>
              <a:rPr lang="en-US" sz="3600" b="1" dirty="0"/>
              <a:t> </a:t>
            </a:r>
            <a:r>
              <a:rPr lang="en-US" sz="3600" b="1" dirty="0" err="1"/>
              <a:t>dieren</a:t>
            </a:r>
            <a:endParaRPr lang="nl-NL" sz="3600" b="1" dirty="0"/>
          </a:p>
        </p:txBody>
      </p:sp>
    </p:spTree>
    <p:extLst>
      <p:ext uri="{BB962C8B-B14F-4D97-AF65-F5344CB8AC3E}">
        <p14:creationId xmlns:p14="http://schemas.microsoft.com/office/powerpoint/2010/main" val="195827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17905"/>
          </a:xfrm>
        </p:spPr>
        <p:txBody>
          <a:bodyPr>
            <a:normAutofit/>
          </a:bodyPr>
          <a:lstStyle/>
          <a:p>
            <a:r>
              <a:rPr lang="en-US" sz="4000" dirty="0">
                <a:solidFill>
                  <a:schemeClr val="accent2"/>
                </a:solidFill>
              </a:rPr>
              <a:t>+ 1.7 </a:t>
            </a:r>
            <a:r>
              <a:rPr lang="en-US" sz="4000" dirty="0" err="1"/>
              <a:t>Telefonisch</a:t>
            </a:r>
            <a:r>
              <a:rPr lang="en-US" sz="4000" dirty="0"/>
              <a:t> </a:t>
            </a:r>
            <a:r>
              <a:rPr lang="en-US" sz="4000" dirty="0" err="1"/>
              <a:t>advies</a:t>
            </a:r>
            <a:r>
              <a:rPr lang="en-US" sz="4000" dirty="0"/>
              <a:t> in de </a:t>
            </a:r>
            <a:r>
              <a:rPr lang="en-US" sz="4000" dirty="0" err="1"/>
              <a:t>praktijk</a:t>
            </a:r>
            <a:endParaRPr lang="nl-NL" sz="4000" dirty="0"/>
          </a:p>
        </p:txBody>
      </p:sp>
      <p:sp>
        <p:nvSpPr>
          <p:cNvPr id="3" name="Tijdelijke aanduiding voor inhoud 2"/>
          <p:cNvSpPr>
            <a:spLocks noGrp="1"/>
          </p:cNvSpPr>
          <p:nvPr>
            <p:ph idx="1"/>
          </p:nvPr>
        </p:nvSpPr>
        <p:spPr/>
        <p:txBody>
          <a:bodyPr>
            <a:normAutofit/>
          </a:bodyPr>
          <a:lstStyle/>
          <a:p>
            <a:r>
              <a:rPr lang="nl-NL" dirty="0"/>
              <a:t>Indeling spoedgevallen:</a:t>
            </a:r>
          </a:p>
          <a:p>
            <a:pPr lvl="1" indent="-422275">
              <a:buFont typeface="Wingdings" panose="05000000000000000000" pitchFamily="2" charset="2"/>
              <a:buChar char="Ø"/>
            </a:pPr>
            <a:r>
              <a:rPr lang="nl-NL" dirty="0"/>
              <a:t>Levensbedreigend (bijv. bewusteloosheid, ernstige bloeding)</a:t>
            </a:r>
          </a:p>
          <a:p>
            <a:pPr lvl="1" indent="-422275">
              <a:buFont typeface="Wingdings" panose="05000000000000000000" pitchFamily="2" charset="2"/>
              <a:buChar char="Ø"/>
            </a:pPr>
            <a:r>
              <a:rPr lang="nl-NL" dirty="0"/>
              <a:t>Niet direct levensbedreigend (bijv. botbreuk, open wond) </a:t>
            </a:r>
          </a:p>
          <a:p>
            <a:pPr lvl="1" indent="-422275">
              <a:buFont typeface="Wingdings" panose="05000000000000000000" pitchFamily="2" charset="2"/>
              <a:buChar char="Ø"/>
            </a:pPr>
            <a:r>
              <a:rPr lang="nl-NL" dirty="0"/>
              <a:t>Licht (bijv. hematurie, braken, kleine wond)</a:t>
            </a:r>
          </a:p>
          <a:p>
            <a:r>
              <a:rPr lang="nl-NL" dirty="0"/>
              <a:t>Geef eigenaar instructies </a:t>
            </a:r>
          </a:p>
          <a:p>
            <a:r>
              <a:rPr lang="nl-NL" dirty="0"/>
              <a:t>Bereid de praktijk voor</a:t>
            </a:r>
          </a:p>
        </p:txBody>
      </p:sp>
      <p:sp>
        <p:nvSpPr>
          <p:cNvPr id="4" name="Tijdelijke aanduiding voor tekst 3"/>
          <p:cNvSpPr>
            <a:spLocks noGrp="1"/>
          </p:cNvSpPr>
          <p:nvPr>
            <p:ph type="body" sz="quarter" idx="13"/>
          </p:nvPr>
        </p:nvSpPr>
        <p:spPr/>
        <p:txBody>
          <a:bodyPr/>
          <a:lstStyle/>
          <a:p>
            <a:r>
              <a:rPr lang="en-US" dirty="0"/>
              <a:t>EHBO </a:t>
            </a:r>
            <a:r>
              <a:rPr lang="en-US" dirty="0" err="1"/>
              <a:t>bij</a:t>
            </a:r>
            <a:r>
              <a:rPr lang="en-US" dirty="0"/>
              <a:t> </a:t>
            </a:r>
            <a:r>
              <a:rPr lang="en-US" dirty="0" err="1"/>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a:t>1. </a:t>
            </a:r>
            <a:r>
              <a:rPr lang="en-US" dirty="0" err="1"/>
              <a:t>Eerste</a:t>
            </a:r>
            <a:r>
              <a:rPr lang="en-US" dirty="0"/>
              <a:t> </a:t>
            </a:r>
            <a:r>
              <a:rPr lang="en-US" dirty="0" err="1"/>
              <a:t>hulp</a:t>
            </a:r>
            <a:r>
              <a:rPr lang="en-US" dirty="0"/>
              <a:t> </a:t>
            </a:r>
            <a:r>
              <a:rPr lang="en-US" dirty="0" err="1"/>
              <a:t>bij</a:t>
            </a:r>
            <a:r>
              <a:rPr lang="en-US" dirty="0"/>
              <a:t> </a:t>
            </a:r>
            <a:r>
              <a:rPr lang="en-US" dirty="0" err="1"/>
              <a:t>dieren</a:t>
            </a:r>
            <a:endParaRPr lang="nl-NL" dirty="0"/>
          </a:p>
        </p:txBody>
      </p:sp>
    </p:spTree>
    <p:extLst>
      <p:ext uri="{BB962C8B-B14F-4D97-AF65-F5344CB8AC3E}">
        <p14:creationId xmlns:p14="http://schemas.microsoft.com/office/powerpoint/2010/main" val="107657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26465"/>
          </a:xfrm>
        </p:spPr>
        <p:txBody>
          <a:bodyPr>
            <a:normAutofit/>
          </a:bodyPr>
          <a:lstStyle/>
          <a:p>
            <a:r>
              <a:rPr lang="en-US" sz="4000" dirty="0" err="1"/>
              <a:t>Verwerkingsvragen</a:t>
            </a:r>
            <a:endParaRPr lang="nl-NL" sz="4000" dirty="0"/>
          </a:p>
        </p:txBody>
      </p:sp>
      <p:sp>
        <p:nvSpPr>
          <p:cNvPr id="3" name="Tijdelijke aanduiding voor inhoud 2"/>
          <p:cNvSpPr>
            <a:spLocks noGrp="1"/>
          </p:cNvSpPr>
          <p:nvPr>
            <p:ph idx="1"/>
          </p:nvPr>
        </p:nvSpPr>
        <p:spPr>
          <a:xfrm>
            <a:off x="960120" y="1505585"/>
            <a:ext cx="10393680" cy="4351338"/>
          </a:xfrm>
        </p:spPr>
        <p:txBody>
          <a:bodyPr>
            <a:normAutofit/>
          </a:bodyPr>
          <a:lstStyle/>
          <a:p>
            <a:pPr marL="514350" indent="-514350">
              <a:buFont typeface="+mj-lt"/>
              <a:buAutoNum type="arabicPeriod"/>
            </a:pPr>
            <a:r>
              <a:rPr lang="nl-NL" dirty="0"/>
              <a:t>Wat is het belangrijkst om op te letten bij het hanteren van een dier dat zich niet makkelijk laat vasthouden of onderzoeken?</a:t>
            </a:r>
          </a:p>
          <a:p>
            <a:pPr marL="514350" indent="-514350">
              <a:buFont typeface="+mj-lt"/>
              <a:buAutoNum type="arabicPeriod"/>
            </a:pPr>
            <a:endParaRPr lang="nl-NL" dirty="0"/>
          </a:p>
          <a:p>
            <a:pPr marL="514350" indent="-514350">
              <a:buFont typeface="+mj-lt"/>
              <a:buAutoNum type="arabicPeriod"/>
            </a:pPr>
            <a:r>
              <a:rPr lang="nl-NL" dirty="0"/>
              <a:t>Waarvoor staat ABCDE?</a:t>
            </a:r>
          </a:p>
          <a:p>
            <a:pPr marL="514350" indent="-514350">
              <a:buFont typeface="+mj-lt"/>
              <a:buAutoNum type="arabicPeriod"/>
            </a:pPr>
            <a:endParaRPr lang="nl-NL" dirty="0"/>
          </a:p>
          <a:p>
            <a:pPr marL="514350" indent="-514350">
              <a:buFont typeface="+mj-lt"/>
              <a:buAutoNum type="arabicPeriod"/>
            </a:pPr>
            <a:r>
              <a:rPr lang="nl-NL" dirty="0"/>
              <a:t>Is een eigenaar verplicht zijn gegevens aan jou te geven als je hulp hebt verleend? Zodat je kunt navragen hoe het met de patiënt is gegaan?</a:t>
            </a:r>
          </a:p>
          <a:p>
            <a:pPr marL="514350" indent="-514350">
              <a:buFont typeface="+mj-lt"/>
              <a:buAutoNum type="arabicPeriod"/>
            </a:pPr>
            <a:endParaRPr lang="nl-NL" dirty="0"/>
          </a:p>
          <a:p>
            <a:endParaRPr lang="nl-NL" dirty="0"/>
          </a:p>
          <a:p>
            <a:endParaRPr lang="nl-NL" dirty="0"/>
          </a:p>
          <a:p>
            <a:endParaRPr lang="nl-NL" dirty="0"/>
          </a:p>
          <a:p>
            <a:endParaRPr lang="nl-NL" dirty="0"/>
          </a:p>
          <a:p>
            <a:endParaRPr lang="nl-NL" dirty="0"/>
          </a:p>
        </p:txBody>
      </p:sp>
      <p:sp>
        <p:nvSpPr>
          <p:cNvPr id="4" name="Tijdelijke aanduiding voor tekst 3"/>
          <p:cNvSpPr>
            <a:spLocks noGrp="1"/>
          </p:cNvSpPr>
          <p:nvPr>
            <p:ph type="body" sz="quarter" idx="13"/>
          </p:nvPr>
        </p:nvSpPr>
        <p:spPr/>
        <p:txBody>
          <a:bodyPr/>
          <a:lstStyle/>
          <a:p>
            <a:r>
              <a:rPr lang="en-US" dirty="0"/>
              <a:t>EHBO </a:t>
            </a:r>
            <a:r>
              <a:rPr lang="en-US" dirty="0" err="1"/>
              <a:t>bij</a:t>
            </a:r>
            <a:r>
              <a:rPr lang="en-US" dirty="0"/>
              <a:t> </a:t>
            </a:r>
            <a:r>
              <a:rPr lang="en-US" dirty="0" err="1"/>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a:t>1. </a:t>
            </a:r>
            <a:r>
              <a:rPr lang="en-US" dirty="0" err="1"/>
              <a:t>Eerste</a:t>
            </a:r>
            <a:r>
              <a:rPr lang="en-US" dirty="0"/>
              <a:t> </a:t>
            </a:r>
            <a:r>
              <a:rPr lang="en-US" dirty="0" err="1"/>
              <a:t>hulp</a:t>
            </a:r>
            <a:r>
              <a:rPr lang="en-US" dirty="0"/>
              <a:t> </a:t>
            </a:r>
            <a:r>
              <a:rPr lang="en-US" dirty="0" err="1"/>
              <a:t>bij</a:t>
            </a:r>
            <a:r>
              <a:rPr lang="en-US" dirty="0"/>
              <a:t> </a:t>
            </a:r>
            <a:r>
              <a:rPr lang="en-US" dirty="0" err="1"/>
              <a:t>dieren</a:t>
            </a:r>
            <a:endParaRPr lang="nl-NL" dirty="0"/>
          </a:p>
        </p:txBody>
      </p:sp>
    </p:spTree>
    <p:extLst>
      <p:ext uri="{BB962C8B-B14F-4D97-AF65-F5344CB8AC3E}">
        <p14:creationId xmlns:p14="http://schemas.microsoft.com/office/powerpoint/2010/main" val="130552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26465"/>
          </a:xfrm>
        </p:spPr>
        <p:txBody>
          <a:bodyPr>
            <a:normAutofit/>
          </a:bodyPr>
          <a:lstStyle/>
          <a:p>
            <a:r>
              <a:rPr lang="en-US" sz="4000" dirty="0"/>
              <a:t>1. </a:t>
            </a:r>
            <a:r>
              <a:rPr lang="en-US" sz="4000" dirty="0" err="1"/>
              <a:t>Eerste</a:t>
            </a:r>
            <a:r>
              <a:rPr lang="en-US" sz="4000" dirty="0"/>
              <a:t> </a:t>
            </a:r>
            <a:r>
              <a:rPr lang="en-US" sz="4000" dirty="0" err="1"/>
              <a:t>hulp</a:t>
            </a:r>
            <a:r>
              <a:rPr lang="en-US" sz="4000" dirty="0"/>
              <a:t> </a:t>
            </a:r>
            <a:r>
              <a:rPr lang="en-US" sz="4000" dirty="0" err="1"/>
              <a:t>bij</a:t>
            </a:r>
            <a:r>
              <a:rPr lang="en-US" sz="4000" dirty="0"/>
              <a:t> </a:t>
            </a:r>
            <a:r>
              <a:rPr lang="en-US" sz="4000" dirty="0" err="1"/>
              <a:t>dieren</a:t>
            </a:r>
            <a:endParaRPr lang="nl-NL" sz="4000" dirty="0"/>
          </a:p>
        </p:txBody>
      </p:sp>
      <p:sp>
        <p:nvSpPr>
          <p:cNvPr id="3" name="Tijdelijke aanduiding voor inhoud 2"/>
          <p:cNvSpPr>
            <a:spLocks noGrp="1"/>
          </p:cNvSpPr>
          <p:nvPr>
            <p:ph idx="1"/>
          </p:nvPr>
        </p:nvSpPr>
        <p:spPr>
          <a:xfrm>
            <a:off x="838200" y="1825625"/>
            <a:ext cx="10515600" cy="4351338"/>
          </a:xfrm>
        </p:spPr>
        <p:txBody>
          <a:bodyPr/>
          <a:lstStyle/>
          <a:p>
            <a:pPr marL="446088" indent="-446088"/>
            <a:r>
              <a:rPr lang="en-US" dirty="0" err="1"/>
              <a:t>Ongelukken</a:t>
            </a:r>
            <a:endParaRPr lang="en-US" dirty="0"/>
          </a:p>
          <a:p>
            <a:pPr marL="446088" indent="-446088"/>
            <a:r>
              <a:rPr lang="en-US" dirty="0" err="1"/>
              <a:t>Hulpmiddelen</a:t>
            </a:r>
            <a:endParaRPr lang="en-US" dirty="0"/>
          </a:p>
          <a:p>
            <a:pPr marL="446088" indent="-446088"/>
            <a:r>
              <a:rPr lang="en-US" dirty="0" err="1"/>
              <a:t>Spoedsituatie</a:t>
            </a:r>
            <a:endParaRPr lang="en-US" dirty="0"/>
          </a:p>
          <a:p>
            <a:pPr marL="446088" indent="-446088"/>
            <a:r>
              <a:rPr lang="en-US" dirty="0"/>
              <a:t>Transport</a:t>
            </a:r>
          </a:p>
          <a:p>
            <a:pPr marL="446088" indent="-446088"/>
            <a:r>
              <a:rPr lang="en-US" dirty="0" err="1"/>
              <a:t>Emoties</a:t>
            </a:r>
            <a:endParaRPr lang="en-US" dirty="0"/>
          </a:p>
          <a:p>
            <a:pPr marL="446088" indent="-446088"/>
            <a:r>
              <a:rPr lang="en-US" dirty="0" err="1"/>
              <a:t>Telefonisch</a:t>
            </a:r>
            <a:r>
              <a:rPr lang="en-US" dirty="0"/>
              <a:t> </a:t>
            </a:r>
            <a:r>
              <a:rPr lang="en-US" dirty="0" err="1"/>
              <a:t>advies</a:t>
            </a:r>
            <a:endParaRPr lang="en-US" dirty="0"/>
          </a:p>
          <a:p>
            <a:pPr marL="0" indent="0">
              <a:buNone/>
            </a:pPr>
            <a:endParaRPr lang="en-US" dirty="0"/>
          </a:p>
        </p:txBody>
      </p:sp>
      <p:sp>
        <p:nvSpPr>
          <p:cNvPr id="8" name="Tijdelijke aanduiding voor tekst 3"/>
          <p:cNvSpPr>
            <a:spLocks noGrp="1"/>
          </p:cNvSpPr>
          <p:nvPr>
            <p:ph type="body" sz="quarter" idx="13"/>
          </p:nvPr>
        </p:nvSpPr>
        <p:spPr>
          <a:xfrm>
            <a:off x="838200" y="6356350"/>
            <a:ext cx="2743200" cy="365125"/>
          </a:xfrm>
        </p:spPr>
        <p:txBody>
          <a:bodyPr/>
          <a:lstStyle/>
          <a:p>
            <a:r>
              <a:rPr lang="en-US" dirty="0"/>
              <a:t>EHBO </a:t>
            </a:r>
            <a:r>
              <a:rPr lang="en-US" dirty="0" err="1"/>
              <a:t>bij</a:t>
            </a:r>
            <a:r>
              <a:rPr lang="en-US" dirty="0"/>
              <a:t> </a:t>
            </a:r>
            <a:r>
              <a:rPr lang="en-US" dirty="0" err="1"/>
              <a:t>dieren</a:t>
            </a:r>
            <a:endParaRPr lang="nl-NL" dirty="0"/>
          </a:p>
        </p:txBody>
      </p:sp>
      <p:sp>
        <p:nvSpPr>
          <p:cNvPr id="9" name="Tijdelijke aanduiding voor tekst 4"/>
          <p:cNvSpPr>
            <a:spLocks noGrp="1"/>
          </p:cNvSpPr>
          <p:nvPr>
            <p:ph type="body" sz="quarter" idx="14"/>
          </p:nvPr>
        </p:nvSpPr>
        <p:spPr>
          <a:xfrm>
            <a:off x="8610600" y="6356350"/>
            <a:ext cx="2743200" cy="365125"/>
          </a:xfrm>
        </p:spPr>
        <p:txBody>
          <a:bodyPr/>
          <a:lstStyle/>
          <a:p>
            <a:r>
              <a:rPr lang="en-US" dirty="0"/>
              <a:t>1. </a:t>
            </a:r>
            <a:r>
              <a:rPr lang="en-US" dirty="0" err="1"/>
              <a:t>Eerste</a:t>
            </a:r>
            <a:r>
              <a:rPr lang="en-US" dirty="0"/>
              <a:t> </a:t>
            </a:r>
            <a:r>
              <a:rPr lang="en-US" dirty="0" err="1"/>
              <a:t>hulp</a:t>
            </a:r>
            <a:r>
              <a:rPr lang="en-US" dirty="0"/>
              <a:t> </a:t>
            </a:r>
            <a:r>
              <a:rPr lang="en-US" dirty="0" err="1"/>
              <a:t>bij</a:t>
            </a:r>
            <a:r>
              <a:rPr lang="en-US" dirty="0"/>
              <a:t> </a:t>
            </a:r>
            <a:r>
              <a:rPr lang="en-US" dirty="0" err="1"/>
              <a:t>dieren</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846" y="670029"/>
            <a:ext cx="4440684" cy="333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35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1.2 </a:t>
            </a:r>
            <a:r>
              <a:rPr lang="en-US" sz="4000" dirty="0" err="1"/>
              <a:t>Eerste</a:t>
            </a:r>
            <a:r>
              <a:rPr lang="en-US" sz="4000" dirty="0"/>
              <a:t> </a:t>
            </a:r>
            <a:r>
              <a:rPr lang="en-US" sz="4000" dirty="0" err="1"/>
              <a:t>Hulp</a:t>
            </a:r>
            <a:r>
              <a:rPr lang="en-US" sz="4000" dirty="0"/>
              <a:t> </a:t>
            </a:r>
            <a:r>
              <a:rPr lang="en-US" sz="4000" dirty="0" err="1"/>
              <a:t>Bij</a:t>
            </a:r>
            <a:r>
              <a:rPr lang="en-US" sz="4000" dirty="0"/>
              <a:t> </a:t>
            </a:r>
            <a:r>
              <a:rPr lang="en-US" sz="4000" dirty="0" err="1"/>
              <a:t>Ongelukken</a:t>
            </a:r>
            <a:endParaRPr lang="nl-NL" sz="4000" dirty="0"/>
          </a:p>
        </p:txBody>
      </p:sp>
      <p:sp>
        <p:nvSpPr>
          <p:cNvPr id="3" name="Tijdelijke aanduiding voor inhoud 2"/>
          <p:cNvSpPr>
            <a:spLocks noGrp="1"/>
          </p:cNvSpPr>
          <p:nvPr>
            <p:ph idx="1"/>
          </p:nvPr>
        </p:nvSpPr>
        <p:spPr>
          <a:xfrm>
            <a:off x="1005840" y="1825625"/>
            <a:ext cx="10347960" cy="4351338"/>
          </a:xfrm>
        </p:spPr>
        <p:txBody>
          <a:bodyPr>
            <a:normAutofit/>
          </a:bodyPr>
          <a:lstStyle/>
          <a:p>
            <a:r>
              <a:rPr lang="nl-NL" dirty="0"/>
              <a:t>EHBO: allereerste verzorging bij ongeval of plotselinge ziekte</a:t>
            </a:r>
          </a:p>
          <a:p>
            <a:r>
              <a:rPr lang="nl-NL" dirty="0"/>
              <a:t>Doelen:</a:t>
            </a:r>
          </a:p>
          <a:p>
            <a:pPr lvl="1" indent="-422275">
              <a:buFont typeface="Wingdings" panose="05000000000000000000" pitchFamily="2" charset="2"/>
              <a:buChar char="Ø"/>
            </a:pPr>
            <a:r>
              <a:rPr lang="nl-NL" dirty="0"/>
              <a:t>Leven redden</a:t>
            </a:r>
          </a:p>
          <a:p>
            <a:pPr lvl="1" indent="-422275">
              <a:buFont typeface="Wingdings" panose="05000000000000000000" pitchFamily="2" charset="2"/>
              <a:buChar char="Ø"/>
            </a:pPr>
            <a:r>
              <a:rPr lang="nl-NL" dirty="0"/>
              <a:t>Lijden verlichten</a:t>
            </a:r>
          </a:p>
          <a:p>
            <a:pPr lvl="1" indent="-422275">
              <a:buFont typeface="Wingdings" panose="05000000000000000000" pitchFamily="2" charset="2"/>
              <a:buChar char="Ø"/>
            </a:pPr>
            <a:r>
              <a:rPr lang="nl-NL" dirty="0"/>
              <a:t>Herstel bevorderen</a:t>
            </a:r>
          </a:p>
          <a:p>
            <a:pPr lvl="1" indent="-422275">
              <a:buFont typeface="Wingdings" panose="05000000000000000000" pitchFamily="2" charset="2"/>
              <a:buChar char="Ø"/>
            </a:pPr>
            <a:r>
              <a:rPr lang="nl-NL" dirty="0"/>
              <a:t>Toestand stabiliseren</a:t>
            </a:r>
          </a:p>
          <a:p>
            <a:r>
              <a:rPr lang="nl-NL" dirty="0"/>
              <a:t>Voorkom verder gevaar voor omgeving</a:t>
            </a:r>
          </a:p>
          <a:p>
            <a:pPr lvl="1" indent="-422275">
              <a:buFont typeface="Wingdings" panose="05000000000000000000" pitchFamily="2" charset="2"/>
              <a:buChar char="Ø"/>
            </a:pPr>
            <a:r>
              <a:rPr lang="nl-NL" dirty="0"/>
              <a:t>Voor jezelf, voor omstanders</a:t>
            </a:r>
          </a:p>
          <a:p>
            <a:pPr lvl="1" indent="-422275">
              <a:buFont typeface="Wingdings" panose="05000000000000000000" pitchFamily="2" charset="2"/>
              <a:buChar char="Ø"/>
            </a:pPr>
            <a:r>
              <a:rPr lang="nl-NL" dirty="0"/>
              <a:t>Voor het dier</a:t>
            </a:r>
          </a:p>
          <a:p>
            <a:endParaRPr lang="nl-NL" dirty="0"/>
          </a:p>
          <a:p>
            <a:endParaRPr lang="nl-NL" dirty="0"/>
          </a:p>
        </p:txBody>
      </p:sp>
      <p:sp>
        <p:nvSpPr>
          <p:cNvPr id="4" name="Tijdelijke aanduiding voor tekst 3"/>
          <p:cNvSpPr>
            <a:spLocks noGrp="1"/>
          </p:cNvSpPr>
          <p:nvPr>
            <p:ph type="body" sz="quarter" idx="13"/>
          </p:nvPr>
        </p:nvSpPr>
        <p:spPr/>
        <p:txBody>
          <a:bodyPr/>
          <a:lstStyle/>
          <a:p>
            <a:r>
              <a:rPr lang="en-US" dirty="0"/>
              <a:t>EHBO </a:t>
            </a:r>
            <a:r>
              <a:rPr lang="en-US" dirty="0" err="1"/>
              <a:t>bij</a:t>
            </a:r>
            <a:r>
              <a:rPr lang="en-US" dirty="0"/>
              <a:t> </a:t>
            </a:r>
            <a:r>
              <a:rPr lang="en-US" dirty="0" err="1"/>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a:t>1. </a:t>
            </a:r>
            <a:r>
              <a:rPr lang="en-US" dirty="0" err="1"/>
              <a:t>Eerste</a:t>
            </a:r>
            <a:r>
              <a:rPr lang="en-US" dirty="0"/>
              <a:t> </a:t>
            </a:r>
            <a:r>
              <a:rPr lang="en-US" dirty="0" err="1"/>
              <a:t>hulp</a:t>
            </a:r>
            <a:r>
              <a:rPr lang="en-US" dirty="0"/>
              <a:t> </a:t>
            </a:r>
            <a:r>
              <a:rPr lang="en-US" dirty="0" err="1"/>
              <a:t>bij</a:t>
            </a:r>
            <a:r>
              <a:rPr lang="en-US" dirty="0"/>
              <a:t> </a:t>
            </a:r>
            <a:r>
              <a:rPr lang="en-US" dirty="0" err="1"/>
              <a:t>dieren</a:t>
            </a:r>
            <a:endParaRPr lang="nl-NL" dirty="0"/>
          </a:p>
        </p:txBody>
      </p:sp>
    </p:spTree>
    <p:extLst>
      <p:ext uri="{BB962C8B-B14F-4D97-AF65-F5344CB8AC3E}">
        <p14:creationId xmlns:p14="http://schemas.microsoft.com/office/powerpoint/2010/main" val="293385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52195"/>
          </a:xfrm>
        </p:spPr>
        <p:txBody>
          <a:bodyPr>
            <a:normAutofit/>
          </a:bodyPr>
          <a:lstStyle/>
          <a:p>
            <a:r>
              <a:rPr lang="en-US" sz="4000" dirty="0"/>
              <a:t>1.2 </a:t>
            </a:r>
            <a:r>
              <a:rPr lang="en-US" sz="4000" dirty="0" err="1"/>
              <a:t>Eerste</a:t>
            </a:r>
            <a:r>
              <a:rPr lang="en-US" sz="4000" dirty="0"/>
              <a:t> </a:t>
            </a:r>
            <a:r>
              <a:rPr lang="en-US" sz="4000" dirty="0" err="1"/>
              <a:t>Hulp</a:t>
            </a:r>
            <a:r>
              <a:rPr lang="en-US" sz="4000" dirty="0"/>
              <a:t> </a:t>
            </a:r>
            <a:r>
              <a:rPr lang="en-US" sz="4000" dirty="0" err="1"/>
              <a:t>Bij</a:t>
            </a:r>
            <a:r>
              <a:rPr lang="en-US" sz="4000" dirty="0"/>
              <a:t> </a:t>
            </a:r>
            <a:r>
              <a:rPr lang="en-US" sz="4000" dirty="0" err="1"/>
              <a:t>Ongelukken</a:t>
            </a:r>
            <a:endParaRPr lang="nl-NL" sz="4000" dirty="0"/>
          </a:p>
        </p:txBody>
      </p:sp>
      <p:sp>
        <p:nvSpPr>
          <p:cNvPr id="3" name="Tijdelijke aanduiding voor inhoud 2"/>
          <p:cNvSpPr>
            <a:spLocks noGrp="1"/>
          </p:cNvSpPr>
          <p:nvPr>
            <p:ph idx="1"/>
          </p:nvPr>
        </p:nvSpPr>
        <p:spPr/>
        <p:txBody>
          <a:bodyPr/>
          <a:lstStyle/>
          <a:p>
            <a:r>
              <a:rPr lang="nl-NL" dirty="0"/>
              <a:t>Benader dieren kalm en vastberaden</a:t>
            </a:r>
          </a:p>
          <a:p>
            <a:r>
              <a:rPr lang="nl-NL" dirty="0"/>
              <a:t>Let op onverwachte bewegingen van het dier</a:t>
            </a:r>
          </a:p>
          <a:p>
            <a:r>
              <a:rPr lang="nl-NL" dirty="0"/>
              <a:t>Let op overdraagbare ziektes</a:t>
            </a:r>
          </a:p>
          <a:p>
            <a:r>
              <a:rPr lang="nl-NL" dirty="0"/>
              <a:t>Volgorde van handelen:</a:t>
            </a:r>
          </a:p>
          <a:p>
            <a:endParaRPr lang="nl-NL" dirty="0"/>
          </a:p>
        </p:txBody>
      </p:sp>
      <p:sp>
        <p:nvSpPr>
          <p:cNvPr id="4" name="Tijdelijke aanduiding voor tekst 3"/>
          <p:cNvSpPr>
            <a:spLocks noGrp="1"/>
          </p:cNvSpPr>
          <p:nvPr>
            <p:ph type="body" sz="quarter" idx="13"/>
          </p:nvPr>
        </p:nvSpPr>
        <p:spPr/>
        <p:txBody>
          <a:bodyPr/>
          <a:lstStyle/>
          <a:p>
            <a:r>
              <a:rPr lang="en-US" dirty="0"/>
              <a:t>EHBO </a:t>
            </a:r>
            <a:r>
              <a:rPr lang="en-US" dirty="0" err="1"/>
              <a:t>bij</a:t>
            </a:r>
            <a:r>
              <a:rPr lang="en-US" dirty="0"/>
              <a:t> </a:t>
            </a:r>
            <a:r>
              <a:rPr lang="en-US" dirty="0" err="1"/>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a:t>1. </a:t>
            </a:r>
            <a:r>
              <a:rPr lang="en-US" dirty="0" err="1"/>
              <a:t>Eerste</a:t>
            </a:r>
            <a:r>
              <a:rPr lang="en-US" dirty="0"/>
              <a:t> </a:t>
            </a:r>
            <a:r>
              <a:rPr lang="en-US" dirty="0" err="1"/>
              <a:t>hulp</a:t>
            </a:r>
            <a:r>
              <a:rPr lang="en-US" dirty="0"/>
              <a:t> </a:t>
            </a:r>
            <a:r>
              <a:rPr lang="en-US" dirty="0" err="1"/>
              <a:t>bij</a:t>
            </a:r>
            <a:r>
              <a:rPr lang="en-US" dirty="0"/>
              <a:t> </a:t>
            </a:r>
            <a:r>
              <a:rPr lang="en-US" dirty="0" err="1"/>
              <a:t>dieren</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297" y="4145982"/>
            <a:ext cx="9574876" cy="171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46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39119"/>
          </a:xfrm>
        </p:spPr>
        <p:txBody>
          <a:bodyPr>
            <a:normAutofit/>
          </a:bodyPr>
          <a:lstStyle/>
          <a:p>
            <a:r>
              <a:rPr lang="en-US" sz="4000" dirty="0"/>
              <a:t>1.3 </a:t>
            </a:r>
            <a:r>
              <a:rPr lang="en-US" sz="4000" dirty="0" err="1"/>
              <a:t>Hulpmiddelen</a:t>
            </a:r>
            <a:r>
              <a:rPr lang="en-US" sz="4000" dirty="0"/>
              <a:t> </a:t>
            </a:r>
            <a:r>
              <a:rPr lang="en-US" sz="4000" dirty="0" err="1"/>
              <a:t>bij</a:t>
            </a:r>
            <a:r>
              <a:rPr lang="en-US" sz="4000" dirty="0"/>
              <a:t> de </a:t>
            </a:r>
            <a:r>
              <a:rPr lang="en-US" sz="4000" dirty="0" err="1"/>
              <a:t>omgang</a:t>
            </a:r>
            <a:endParaRPr lang="nl-NL" sz="4000" dirty="0"/>
          </a:p>
        </p:txBody>
      </p:sp>
      <p:sp>
        <p:nvSpPr>
          <p:cNvPr id="3" name="Tijdelijke aanduiding voor inhoud 2"/>
          <p:cNvSpPr>
            <a:spLocks noGrp="1"/>
          </p:cNvSpPr>
          <p:nvPr>
            <p:ph idx="1"/>
          </p:nvPr>
        </p:nvSpPr>
        <p:spPr/>
        <p:txBody>
          <a:bodyPr/>
          <a:lstStyle/>
          <a:p>
            <a:r>
              <a:rPr lang="nl-NL" dirty="0"/>
              <a:t>Honden: snuitbandje, snuitje, muilkorf</a:t>
            </a:r>
          </a:p>
          <a:p>
            <a:r>
              <a:rPr lang="nl-NL" dirty="0"/>
              <a:t>Katten: handschoenen, handdoek, kattensnuitje</a:t>
            </a:r>
          </a:p>
          <a:p>
            <a:r>
              <a:rPr lang="nl-NL" dirty="0"/>
              <a:t>Bij zeer agressieve honden en katten: vangstok</a:t>
            </a:r>
          </a:p>
          <a:p>
            <a:r>
              <a:rPr lang="nl-NL" dirty="0"/>
              <a:t>Knaagdieren en konijnen: handdoek</a:t>
            </a:r>
          </a:p>
          <a:p>
            <a:r>
              <a:rPr lang="nl-NL" dirty="0"/>
              <a:t>Vogels:  handschoenen, breed elastiek </a:t>
            </a:r>
          </a:p>
          <a:p>
            <a:r>
              <a:rPr lang="nl-NL" dirty="0"/>
              <a:t>Paarden: praam</a:t>
            </a:r>
          </a:p>
        </p:txBody>
      </p:sp>
      <p:sp>
        <p:nvSpPr>
          <p:cNvPr id="4" name="Tijdelijke aanduiding voor tekst 3"/>
          <p:cNvSpPr>
            <a:spLocks noGrp="1"/>
          </p:cNvSpPr>
          <p:nvPr>
            <p:ph type="body" sz="quarter" idx="13"/>
          </p:nvPr>
        </p:nvSpPr>
        <p:spPr/>
        <p:txBody>
          <a:bodyPr/>
          <a:lstStyle/>
          <a:p>
            <a:r>
              <a:rPr lang="en-US" dirty="0"/>
              <a:t>EHBO </a:t>
            </a:r>
            <a:r>
              <a:rPr lang="en-US" dirty="0" err="1"/>
              <a:t>bij</a:t>
            </a:r>
            <a:r>
              <a:rPr lang="en-US" dirty="0"/>
              <a:t> </a:t>
            </a:r>
            <a:r>
              <a:rPr lang="en-US" dirty="0" err="1"/>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a:t>1. </a:t>
            </a:r>
            <a:r>
              <a:rPr lang="en-US" dirty="0" err="1"/>
              <a:t>Eerste</a:t>
            </a:r>
            <a:r>
              <a:rPr lang="en-US" dirty="0"/>
              <a:t> </a:t>
            </a:r>
            <a:r>
              <a:rPr lang="en-US" dirty="0" err="1"/>
              <a:t>hulp</a:t>
            </a:r>
            <a:r>
              <a:rPr lang="en-US" dirty="0"/>
              <a:t> </a:t>
            </a:r>
            <a:r>
              <a:rPr lang="en-US" dirty="0" err="1"/>
              <a:t>bij</a:t>
            </a:r>
            <a:r>
              <a:rPr lang="en-US" dirty="0"/>
              <a:t> </a:t>
            </a:r>
            <a:r>
              <a:rPr lang="en-US" dirty="0" err="1"/>
              <a:t>dieren</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352" y="2526621"/>
            <a:ext cx="3435047" cy="257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9141" y="239600"/>
            <a:ext cx="3430429" cy="257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799" y="3105150"/>
            <a:ext cx="34036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2922" y="4435475"/>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2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2000" fill="hold"/>
                                        <p:tgtEl>
                                          <p:spTgt spid="1027"/>
                                        </p:tgtEl>
                                        <p:attrNameLst>
                                          <p:attrName>ppt_x</p:attrName>
                                        </p:attrNameLst>
                                      </p:cBhvr>
                                      <p:tavLst>
                                        <p:tav tm="0">
                                          <p:val>
                                            <p:strVal val="1+#ppt_w/2"/>
                                          </p:val>
                                        </p:tav>
                                        <p:tav tm="100000">
                                          <p:val>
                                            <p:strVal val="#ppt_x"/>
                                          </p:val>
                                        </p:tav>
                                      </p:tavLst>
                                    </p:anim>
                                    <p:anim calcmode="lin" valueType="num">
                                      <p:cBhvr additive="base">
                                        <p:cTn id="12" dur="2000" fill="hold"/>
                                        <p:tgtEl>
                                          <p:spTgt spid="10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2000" fill="hold"/>
                                        <p:tgtEl>
                                          <p:spTgt spid="1026"/>
                                        </p:tgtEl>
                                        <p:attrNameLst>
                                          <p:attrName>ppt_x</p:attrName>
                                        </p:attrNameLst>
                                      </p:cBhvr>
                                      <p:tavLst>
                                        <p:tav tm="0">
                                          <p:val>
                                            <p:strVal val="1+#ppt_w/2"/>
                                          </p:val>
                                        </p:tav>
                                        <p:tav tm="100000">
                                          <p:val>
                                            <p:strVal val="#ppt_x"/>
                                          </p:val>
                                        </p:tav>
                                      </p:tavLst>
                                    </p:anim>
                                    <p:anim calcmode="lin" valueType="num">
                                      <p:cBhvr additive="base">
                                        <p:cTn id="16"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xit" presetSubtype="2" fill="hold" nodeType="withEffect">
                                  <p:stCondLst>
                                    <p:cond delay="0"/>
                                  </p:stCondLst>
                                  <p:childTnLst>
                                    <p:anim calcmode="lin" valueType="num">
                                      <p:cBhvr additive="base">
                                        <p:cTn id="24" dur="500"/>
                                        <p:tgtEl>
                                          <p:spTgt spid="1027"/>
                                        </p:tgtEl>
                                        <p:attrNameLst>
                                          <p:attrName>ppt_x</p:attrName>
                                        </p:attrNameLst>
                                      </p:cBhvr>
                                      <p:tavLst>
                                        <p:tav tm="0">
                                          <p:val>
                                            <p:strVal val="ppt_x"/>
                                          </p:val>
                                        </p:tav>
                                        <p:tav tm="100000">
                                          <p:val>
                                            <p:strVal val="1+ppt_w/2"/>
                                          </p:val>
                                        </p:tav>
                                      </p:tavLst>
                                    </p:anim>
                                    <p:anim calcmode="lin" valueType="num">
                                      <p:cBhvr additive="base">
                                        <p:cTn id="25" dur="500"/>
                                        <p:tgtEl>
                                          <p:spTgt spid="1027"/>
                                        </p:tgtEl>
                                        <p:attrNameLst>
                                          <p:attrName>ppt_y</p:attrName>
                                        </p:attrNameLst>
                                      </p:cBhvr>
                                      <p:tavLst>
                                        <p:tav tm="0">
                                          <p:val>
                                            <p:strVal val="ppt_y"/>
                                          </p:val>
                                        </p:tav>
                                        <p:tav tm="100000">
                                          <p:val>
                                            <p:strVal val="ppt_y"/>
                                          </p:val>
                                        </p:tav>
                                      </p:tavLst>
                                    </p:anim>
                                    <p:set>
                                      <p:cBhvr>
                                        <p:cTn id="26" dur="1" fill="hold">
                                          <p:stCondLst>
                                            <p:cond delay="499"/>
                                          </p:stCondLst>
                                        </p:cTn>
                                        <p:tgtEl>
                                          <p:spTgt spid="1027"/>
                                        </p:tgtEl>
                                        <p:attrNameLst>
                                          <p:attrName>style.visibility</p:attrName>
                                        </p:attrNameLst>
                                      </p:cBhvr>
                                      <p:to>
                                        <p:strVal val="hidden"/>
                                      </p:to>
                                    </p:set>
                                  </p:childTnLst>
                                </p:cTn>
                              </p:par>
                              <p:par>
                                <p:cTn id="27" presetID="2" presetClass="exit" presetSubtype="2" fill="hold" nodeType="withEffect">
                                  <p:stCondLst>
                                    <p:cond delay="0"/>
                                  </p:stCondLst>
                                  <p:childTnLst>
                                    <p:anim calcmode="lin" valueType="num">
                                      <p:cBhvr additive="base">
                                        <p:cTn id="28" dur="2000"/>
                                        <p:tgtEl>
                                          <p:spTgt spid="1026"/>
                                        </p:tgtEl>
                                        <p:attrNameLst>
                                          <p:attrName>ppt_x</p:attrName>
                                        </p:attrNameLst>
                                      </p:cBhvr>
                                      <p:tavLst>
                                        <p:tav tm="0">
                                          <p:val>
                                            <p:strVal val="ppt_x"/>
                                          </p:val>
                                        </p:tav>
                                        <p:tav tm="100000">
                                          <p:val>
                                            <p:strVal val="1+ppt_w/2"/>
                                          </p:val>
                                        </p:tav>
                                      </p:tavLst>
                                    </p:anim>
                                    <p:anim calcmode="lin" valueType="num">
                                      <p:cBhvr additive="base">
                                        <p:cTn id="29" dur="2000"/>
                                        <p:tgtEl>
                                          <p:spTgt spid="1026"/>
                                        </p:tgtEl>
                                        <p:attrNameLst>
                                          <p:attrName>ppt_y</p:attrName>
                                        </p:attrNameLst>
                                      </p:cBhvr>
                                      <p:tavLst>
                                        <p:tav tm="0">
                                          <p:val>
                                            <p:strVal val="ppt_y"/>
                                          </p:val>
                                        </p:tav>
                                        <p:tav tm="100000">
                                          <p:val>
                                            <p:strVal val="ppt_y"/>
                                          </p:val>
                                        </p:tav>
                                      </p:tavLst>
                                    </p:anim>
                                    <p:set>
                                      <p:cBhvr>
                                        <p:cTn id="30" dur="1" fill="hold">
                                          <p:stCondLst>
                                            <p:cond delay="1999"/>
                                          </p:stCondLst>
                                        </p:cTn>
                                        <p:tgtEl>
                                          <p:spTgt spid="1026"/>
                                        </p:tgtEl>
                                        <p:attrNameLst>
                                          <p:attrName>style.visibility</p:attrName>
                                        </p:attrNameLst>
                                      </p:cBhvr>
                                      <p:to>
                                        <p:strVal val="hidden"/>
                                      </p:to>
                                    </p:set>
                                  </p:childTnLst>
                                </p:cTn>
                              </p:par>
                              <p:par>
                                <p:cTn id="31" presetID="2" presetClass="entr" presetSubtype="4" fill="hold" nodeType="with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additive="base">
                                        <p:cTn id="33" dur="2000" fill="hold"/>
                                        <p:tgtEl>
                                          <p:spTgt spid="1029"/>
                                        </p:tgtEl>
                                        <p:attrNameLst>
                                          <p:attrName>ppt_x</p:attrName>
                                        </p:attrNameLst>
                                      </p:cBhvr>
                                      <p:tavLst>
                                        <p:tav tm="0">
                                          <p:val>
                                            <p:strVal val="#ppt_x"/>
                                          </p:val>
                                        </p:tav>
                                        <p:tav tm="100000">
                                          <p:val>
                                            <p:strVal val="#ppt_x"/>
                                          </p:val>
                                        </p:tav>
                                      </p:tavLst>
                                    </p:anim>
                                    <p:anim calcmode="lin" valueType="num">
                                      <p:cBhvr additive="base">
                                        <p:cTn id="34" dur="20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41" presetID="2" presetClass="exit" presetSubtype="2" fill="hold" nodeType="withEffect">
                                  <p:stCondLst>
                                    <p:cond delay="0"/>
                                  </p:stCondLst>
                                  <p:childTnLst>
                                    <p:anim calcmode="lin" valueType="num">
                                      <p:cBhvr additive="base">
                                        <p:cTn id="42" dur="2000"/>
                                        <p:tgtEl>
                                          <p:spTgt spid="1029"/>
                                        </p:tgtEl>
                                        <p:attrNameLst>
                                          <p:attrName>ppt_x</p:attrName>
                                        </p:attrNameLst>
                                      </p:cBhvr>
                                      <p:tavLst>
                                        <p:tav tm="0">
                                          <p:val>
                                            <p:strVal val="ppt_x"/>
                                          </p:val>
                                        </p:tav>
                                        <p:tav tm="100000">
                                          <p:val>
                                            <p:strVal val="1+ppt_w/2"/>
                                          </p:val>
                                        </p:tav>
                                      </p:tavLst>
                                    </p:anim>
                                    <p:anim calcmode="lin" valueType="num">
                                      <p:cBhvr additive="base">
                                        <p:cTn id="43" dur="2000"/>
                                        <p:tgtEl>
                                          <p:spTgt spid="1029"/>
                                        </p:tgtEl>
                                        <p:attrNameLst>
                                          <p:attrName>ppt_y</p:attrName>
                                        </p:attrNameLst>
                                      </p:cBhvr>
                                      <p:tavLst>
                                        <p:tav tm="0">
                                          <p:val>
                                            <p:strVal val="ppt_y"/>
                                          </p:val>
                                        </p:tav>
                                        <p:tav tm="100000">
                                          <p:val>
                                            <p:strVal val="ppt_y"/>
                                          </p:val>
                                        </p:tav>
                                      </p:tavLst>
                                    </p:anim>
                                    <p:set>
                                      <p:cBhvr>
                                        <p:cTn id="44" dur="1" fill="hold">
                                          <p:stCondLst>
                                            <p:cond delay="1999"/>
                                          </p:stCondLst>
                                        </p:cTn>
                                        <p:tgtEl>
                                          <p:spTgt spid="102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30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40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40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030"/>
                                        </p:tgtEl>
                                        <p:attrNameLst>
                                          <p:attrName>style.visibility</p:attrName>
                                        </p:attrNameLst>
                                      </p:cBhvr>
                                      <p:to>
                                        <p:strVal val="visible"/>
                                      </p:to>
                                    </p:set>
                                    <p:anim calcmode="lin" valueType="num">
                                      <p:cBhvr additive="base">
                                        <p:cTn id="65" dur="2000" fill="hold"/>
                                        <p:tgtEl>
                                          <p:spTgt spid="1030"/>
                                        </p:tgtEl>
                                        <p:attrNameLst>
                                          <p:attrName>ppt_x</p:attrName>
                                        </p:attrNameLst>
                                      </p:cBhvr>
                                      <p:tavLst>
                                        <p:tav tm="0">
                                          <p:val>
                                            <p:strVal val="1+#ppt_w/2"/>
                                          </p:val>
                                        </p:tav>
                                        <p:tav tm="100000">
                                          <p:val>
                                            <p:strVal val="#ppt_x"/>
                                          </p:val>
                                        </p:tav>
                                      </p:tavLst>
                                    </p:anim>
                                    <p:anim calcmode="lin" valueType="num">
                                      <p:cBhvr additive="base">
                                        <p:cTn id="66" dur="20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40765"/>
          </a:xfrm>
        </p:spPr>
        <p:txBody>
          <a:bodyPr>
            <a:normAutofit/>
          </a:bodyPr>
          <a:lstStyle/>
          <a:p>
            <a:r>
              <a:rPr lang="en-US" sz="4000" dirty="0"/>
              <a:t>1.4 </a:t>
            </a:r>
            <a:r>
              <a:rPr lang="en-US" sz="4000" dirty="0" err="1"/>
              <a:t>Een</a:t>
            </a:r>
            <a:r>
              <a:rPr lang="en-US" sz="4000" dirty="0"/>
              <a:t> </a:t>
            </a:r>
            <a:r>
              <a:rPr lang="en-US" sz="4000" dirty="0" err="1"/>
              <a:t>dier</a:t>
            </a:r>
            <a:r>
              <a:rPr lang="en-US" sz="4000" dirty="0"/>
              <a:t> </a:t>
            </a:r>
            <a:r>
              <a:rPr lang="en-US" sz="4000" dirty="0" err="1"/>
              <a:t>onderzoeken</a:t>
            </a:r>
            <a:r>
              <a:rPr lang="en-US" sz="4000" dirty="0"/>
              <a:t> in </a:t>
            </a:r>
            <a:r>
              <a:rPr lang="en-US" sz="4000" dirty="0" err="1"/>
              <a:t>een</a:t>
            </a:r>
            <a:r>
              <a:rPr lang="en-US" sz="4000" dirty="0"/>
              <a:t> </a:t>
            </a:r>
            <a:r>
              <a:rPr lang="en-US" sz="4000" dirty="0" err="1"/>
              <a:t>spoedsituatie</a:t>
            </a:r>
            <a:endParaRPr lang="nl-NL" sz="4000" dirty="0"/>
          </a:p>
        </p:txBody>
      </p:sp>
      <p:sp>
        <p:nvSpPr>
          <p:cNvPr id="3" name="Tijdelijke aanduiding voor inhoud 2"/>
          <p:cNvSpPr>
            <a:spLocks noGrp="1"/>
          </p:cNvSpPr>
          <p:nvPr>
            <p:ph idx="1"/>
          </p:nvPr>
        </p:nvSpPr>
        <p:spPr/>
        <p:txBody>
          <a:bodyPr/>
          <a:lstStyle/>
          <a:p>
            <a:r>
              <a:rPr lang="nl-NL" dirty="0"/>
              <a:t>Eerste indruk</a:t>
            </a:r>
          </a:p>
          <a:p>
            <a:r>
              <a:rPr lang="nl-NL" dirty="0"/>
              <a:t>Onderzoeksprotocol: vroeger SPAR</a:t>
            </a:r>
          </a:p>
          <a:p>
            <a:r>
              <a:rPr lang="nl-NL" dirty="0"/>
              <a:t>Beter: ABCDE-protocol</a:t>
            </a:r>
          </a:p>
          <a:p>
            <a:r>
              <a:rPr lang="nl-NL" dirty="0"/>
              <a:t>A = </a:t>
            </a:r>
            <a:r>
              <a:rPr lang="nl-NL" dirty="0" err="1"/>
              <a:t>Airway</a:t>
            </a:r>
            <a:endParaRPr lang="nl-NL" dirty="0"/>
          </a:p>
          <a:p>
            <a:r>
              <a:rPr lang="nl-NL" dirty="0"/>
              <a:t>B = </a:t>
            </a:r>
            <a:r>
              <a:rPr lang="nl-NL" dirty="0" err="1"/>
              <a:t>Breathing</a:t>
            </a:r>
            <a:endParaRPr lang="nl-NL" dirty="0"/>
          </a:p>
          <a:p>
            <a:r>
              <a:rPr lang="nl-NL" dirty="0"/>
              <a:t>C = </a:t>
            </a:r>
            <a:r>
              <a:rPr lang="nl-NL" dirty="0" err="1"/>
              <a:t>Circulation</a:t>
            </a:r>
            <a:endParaRPr lang="nl-NL" dirty="0"/>
          </a:p>
          <a:p>
            <a:r>
              <a:rPr lang="nl-NL" dirty="0"/>
              <a:t>D = </a:t>
            </a:r>
            <a:r>
              <a:rPr lang="nl-NL" dirty="0" err="1"/>
              <a:t>Disabilities</a:t>
            </a:r>
            <a:endParaRPr lang="nl-NL" dirty="0"/>
          </a:p>
          <a:p>
            <a:r>
              <a:rPr lang="nl-NL" dirty="0"/>
              <a:t>E = Exposure/Environment</a:t>
            </a:r>
          </a:p>
        </p:txBody>
      </p:sp>
      <p:sp>
        <p:nvSpPr>
          <p:cNvPr id="4" name="Tijdelijke aanduiding voor tekst 3"/>
          <p:cNvSpPr>
            <a:spLocks noGrp="1"/>
          </p:cNvSpPr>
          <p:nvPr>
            <p:ph type="body" sz="quarter" idx="13"/>
          </p:nvPr>
        </p:nvSpPr>
        <p:spPr/>
        <p:txBody>
          <a:bodyPr/>
          <a:lstStyle/>
          <a:p>
            <a:r>
              <a:rPr lang="en-US" dirty="0"/>
              <a:t>EHBO </a:t>
            </a:r>
            <a:r>
              <a:rPr lang="en-US" dirty="0" err="1"/>
              <a:t>bij</a:t>
            </a:r>
            <a:r>
              <a:rPr lang="en-US" dirty="0"/>
              <a:t> </a:t>
            </a:r>
            <a:r>
              <a:rPr lang="en-US" dirty="0" err="1"/>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a:t>1. </a:t>
            </a:r>
            <a:r>
              <a:rPr lang="en-US" dirty="0" err="1"/>
              <a:t>Eerste</a:t>
            </a:r>
            <a:r>
              <a:rPr lang="en-US" dirty="0"/>
              <a:t> </a:t>
            </a:r>
            <a:r>
              <a:rPr lang="en-US" dirty="0" err="1"/>
              <a:t>hulp</a:t>
            </a:r>
            <a:r>
              <a:rPr lang="en-US" dirty="0"/>
              <a:t> </a:t>
            </a:r>
            <a:r>
              <a:rPr lang="en-US" dirty="0" err="1"/>
              <a:t>bij</a:t>
            </a:r>
            <a:r>
              <a:rPr lang="en-US" dirty="0"/>
              <a:t> </a:t>
            </a:r>
            <a:r>
              <a:rPr lang="en-US" dirty="0" err="1"/>
              <a:t>dieren</a:t>
            </a:r>
            <a:endParaRPr lang="nl-NL" dirty="0"/>
          </a:p>
        </p:txBody>
      </p:sp>
    </p:spTree>
    <p:extLst>
      <p:ext uri="{BB962C8B-B14F-4D97-AF65-F5344CB8AC3E}">
        <p14:creationId xmlns:p14="http://schemas.microsoft.com/office/powerpoint/2010/main" val="404365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1.5 Transport</a:t>
            </a:r>
            <a:endParaRPr lang="nl-NL" sz="4000" dirty="0"/>
          </a:p>
        </p:txBody>
      </p:sp>
      <p:sp>
        <p:nvSpPr>
          <p:cNvPr id="3" name="Tijdelijke aanduiding voor inhoud 2"/>
          <p:cNvSpPr>
            <a:spLocks noGrp="1"/>
          </p:cNvSpPr>
          <p:nvPr>
            <p:ph idx="1"/>
          </p:nvPr>
        </p:nvSpPr>
        <p:spPr/>
        <p:txBody>
          <a:bodyPr/>
          <a:lstStyle/>
          <a:p>
            <a:r>
              <a:rPr lang="nl-NL" dirty="0"/>
              <a:t>Vervoer klein dier: doos, kattenmandje, </a:t>
            </a:r>
            <a:r>
              <a:rPr lang="nl-NL" dirty="0" err="1"/>
              <a:t>bench</a:t>
            </a:r>
            <a:endParaRPr lang="nl-NL" dirty="0"/>
          </a:p>
          <a:p>
            <a:r>
              <a:rPr lang="nl-NL" dirty="0"/>
              <a:t>Vervoer groot dier: kofferbak auto</a:t>
            </a:r>
          </a:p>
          <a:p>
            <a:r>
              <a:rPr lang="nl-NL" dirty="0"/>
              <a:t>Dierenambulance</a:t>
            </a:r>
          </a:p>
          <a:p>
            <a:r>
              <a:rPr lang="nl-NL" dirty="0"/>
              <a:t>Paardenambulance</a:t>
            </a:r>
          </a:p>
          <a:p>
            <a:r>
              <a:rPr lang="nl-NL" dirty="0"/>
              <a:t>Begeleiding: 1 chauffeur en 1 verzorger</a:t>
            </a:r>
          </a:p>
        </p:txBody>
      </p:sp>
      <p:sp>
        <p:nvSpPr>
          <p:cNvPr id="4" name="Tijdelijke aanduiding voor tekst 3"/>
          <p:cNvSpPr>
            <a:spLocks noGrp="1"/>
          </p:cNvSpPr>
          <p:nvPr>
            <p:ph type="body" sz="quarter" idx="13"/>
          </p:nvPr>
        </p:nvSpPr>
        <p:spPr/>
        <p:txBody>
          <a:bodyPr/>
          <a:lstStyle/>
          <a:p>
            <a:r>
              <a:rPr lang="en-US" dirty="0"/>
              <a:t>EHBO </a:t>
            </a:r>
            <a:r>
              <a:rPr lang="en-US" dirty="0" err="1"/>
              <a:t>bij</a:t>
            </a:r>
            <a:r>
              <a:rPr lang="en-US" dirty="0"/>
              <a:t> </a:t>
            </a:r>
            <a:r>
              <a:rPr lang="en-US" dirty="0" err="1"/>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a:t>1. </a:t>
            </a:r>
            <a:r>
              <a:rPr lang="en-US" dirty="0" err="1"/>
              <a:t>Eerste</a:t>
            </a:r>
            <a:r>
              <a:rPr lang="en-US" dirty="0"/>
              <a:t> </a:t>
            </a:r>
            <a:r>
              <a:rPr lang="en-US" dirty="0" err="1"/>
              <a:t>hulp</a:t>
            </a:r>
            <a:r>
              <a:rPr lang="en-US" dirty="0"/>
              <a:t> </a:t>
            </a:r>
            <a:r>
              <a:rPr lang="en-US" dirty="0" err="1"/>
              <a:t>bij</a:t>
            </a:r>
            <a:r>
              <a:rPr lang="en-US" dirty="0"/>
              <a:t> </a:t>
            </a:r>
            <a:r>
              <a:rPr lang="en-US" dirty="0" err="1"/>
              <a:t>dieren</a:t>
            </a:r>
            <a:endParaRPr lang="nl-NL"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99" r="24806"/>
          <a:stretch/>
        </p:blipFill>
        <p:spPr bwMode="auto">
          <a:xfrm>
            <a:off x="9058275" y="1525588"/>
            <a:ext cx="2457450" cy="367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84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80745"/>
          </a:xfrm>
        </p:spPr>
        <p:txBody>
          <a:bodyPr>
            <a:normAutofit/>
          </a:bodyPr>
          <a:lstStyle/>
          <a:p>
            <a:r>
              <a:rPr lang="en-US" sz="4000" dirty="0"/>
              <a:t>1.6 </a:t>
            </a:r>
            <a:r>
              <a:rPr lang="en-US" sz="4000" dirty="0" err="1"/>
              <a:t>Emoties</a:t>
            </a:r>
            <a:endParaRPr lang="nl-NL" sz="4000" dirty="0"/>
          </a:p>
        </p:txBody>
      </p:sp>
      <p:sp>
        <p:nvSpPr>
          <p:cNvPr id="3" name="Tijdelijke aanduiding voor inhoud 2"/>
          <p:cNvSpPr>
            <a:spLocks noGrp="1"/>
          </p:cNvSpPr>
          <p:nvPr>
            <p:ph idx="1"/>
          </p:nvPr>
        </p:nvSpPr>
        <p:spPr/>
        <p:txBody>
          <a:bodyPr/>
          <a:lstStyle/>
          <a:p>
            <a:r>
              <a:rPr lang="nl-NL" dirty="0"/>
              <a:t>Emoties eigenaren: verdriet, hysterie, onverschilligheid</a:t>
            </a:r>
          </a:p>
          <a:p>
            <a:r>
              <a:rPr lang="nl-NL" dirty="0"/>
              <a:t>Eigen emoties: uitschakelen</a:t>
            </a:r>
          </a:p>
          <a:p>
            <a:r>
              <a:rPr lang="nl-NL" dirty="0"/>
              <a:t>Nazorg: contact met eigenaar of dierenarts</a:t>
            </a:r>
          </a:p>
        </p:txBody>
      </p:sp>
      <p:sp>
        <p:nvSpPr>
          <p:cNvPr id="4" name="Tijdelijke aanduiding voor tekst 3"/>
          <p:cNvSpPr>
            <a:spLocks noGrp="1"/>
          </p:cNvSpPr>
          <p:nvPr>
            <p:ph type="body" sz="quarter" idx="13"/>
          </p:nvPr>
        </p:nvSpPr>
        <p:spPr/>
        <p:txBody>
          <a:bodyPr/>
          <a:lstStyle/>
          <a:p>
            <a:r>
              <a:rPr lang="en-US" dirty="0"/>
              <a:t>EHBO </a:t>
            </a:r>
            <a:r>
              <a:rPr lang="en-US" dirty="0" err="1"/>
              <a:t>bij</a:t>
            </a:r>
            <a:r>
              <a:rPr lang="en-US" dirty="0"/>
              <a:t> </a:t>
            </a:r>
            <a:r>
              <a:rPr lang="en-US" dirty="0" err="1"/>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a:t>1. </a:t>
            </a:r>
            <a:r>
              <a:rPr lang="en-US" dirty="0" err="1"/>
              <a:t>Eerste</a:t>
            </a:r>
            <a:r>
              <a:rPr lang="en-US" dirty="0"/>
              <a:t> </a:t>
            </a:r>
            <a:r>
              <a:rPr lang="en-US" dirty="0" err="1"/>
              <a:t>hulp</a:t>
            </a:r>
            <a:r>
              <a:rPr lang="en-US" dirty="0"/>
              <a:t> </a:t>
            </a:r>
            <a:r>
              <a:rPr lang="en-US" dirty="0" err="1"/>
              <a:t>bij</a:t>
            </a:r>
            <a:r>
              <a:rPr lang="en-US" dirty="0"/>
              <a:t> </a:t>
            </a:r>
            <a:r>
              <a:rPr lang="en-US" dirty="0" err="1"/>
              <a:t>dieren</a:t>
            </a:r>
            <a:endParaRPr lang="nl-NL" dirty="0"/>
          </a:p>
        </p:txBody>
      </p:sp>
    </p:spTree>
    <p:extLst>
      <p:ext uri="{BB962C8B-B14F-4D97-AF65-F5344CB8AC3E}">
        <p14:creationId xmlns:p14="http://schemas.microsoft.com/office/powerpoint/2010/main" val="387743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52195"/>
          </a:xfrm>
        </p:spPr>
        <p:txBody>
          <a:bodyPr>
            <a:normAutofit/>
          </a:bodyPr>
          <a:lstStyle/>
          <a:p>
            <a:r>
              <a:rPr lang="en-US" sz="4000" dirty="0">
                <a:solidFill>
                  <a:schemeClr val="accent2"/>
                </a:solidFill>
              </a:rPr>
              <a:t>+ 1.7 </a:t>
            </a:r>
            <a:r>
              <a:rPr lang="en-US" sz="4000" dirty="0" err="1"/>
              <a:t>Telefonisch</a:t>
            </a:r>
            <a:r>
              <a:rPr lang="en-US" sz="4000" dirty="0"/>
              <a:t> </a:t>
            </a:r>
            <a:r>
              <a:rPr lang="en-US" sz="4000" dirty="0" err="1"/>
              <a:t>advies</a:t>
            </a:r>
            <a:r>
              <a:rPr lang="en-US" sz="4000" dirty="0"/>
              <a:t> in de </a:t>
            </a:r>
            <a:r>
              <a:rPr lang="en-US" sz="4000" dirty="0" err="1"/>
              <a:t>praktijk</a:t>
            </a:r>
            <a:endParaRPr lang="nl-NL" sz="4000" dirty="0"/>
          </a:p>
        </p:txBody>
      </p:sp>
      <p:sp>
        <p:nvSpPr>
          <p:cNvPr id="3" name="Tijdelijke aanduiding voor inhoud 2"/>
          <p:cNvSpPr>
            <a:spLocks noGrp="1"/>
          </p:cNvSpPr>
          <p:nvPr>
            <p:ph idx="1"/>
          </p:nvPr>
        </p:nvSpPr>
        <p:spPr>
          <a:xfrm>
            <a:off x="838200" y="1825625"/>
            <a:ext cx="10515600" cy="3455035"/>
          </a:xfrm>
        </p:spPr>
        <p:txBody>
          <a:bodyPr>
            <a:normAutofit/>
          </a:bodyPr>
          <a:lstStyle/>
          <a:p>
            <a:r>
              <a:rPr lang="nl-NL" dirty="0"/>
              <a:t>Vragen bij spoedgeval:</a:t>
            </a:r>
          </a:p>
          <a:p>
            <a:pPr lvl="1" indent="-422275">
              <a:buFont typeface="Wingdings" panose="05000000000000000000" pitchFamily="2" charset="2"/>
              <a:buChar char="Ø"/>
            </a:pPr>
            <a:r>
              <a:rPr lang="nl-NL" dirty="0"/>
              <a:t>Soort letsel?</a:t>
            </a:r>
          </a:p>
          <a:p>
            <a:pPr lvl="1" indent="-422275">
              <a:buFont typeface="Wingdings" panose="05000000000000000000" pitchFamily="2" charset="2"/>
              <a:buChar char="Ø"/>
            </a:pPr>
            <a:r>
              <a:rPr lang="nl-NL" dirty="0"/>
              <a:t>Bij bewustzijn of bewusteloos?</a:t>
            </a:r>
          </a:p>
          <a:p>
            <a:pPr lvl="1" indent="-422275">
              <a:buFont typeface="Wingdings" panose="05000000000000000000" pitchFamily="2" charset="2"/>
              <a:buChar char="Ø"/>
            </a:pPr>
            <a:r>
              <a:rPr lang="nl-NL" dirty="0"/>
              <a:t>Wanneer? Toestand veranderd?</a:t>
            </a:r>
          </a:p>
          <a:p>
            <a:pPr lvl="1" indent="-422275">
              <a:buFont typeface="Wingdings" panose="05000000000000000000" pitchFamily="2" charset="2"/>
              <a:buChar char="Ø"/>
            </a:pPr>
            <a:r>
              <a:rPr lang="nl-NL" dirty="0"/>
              <a:t>Diersoort, ras, leeftijd en geslacht?</a:t>
            </a:r>
          </a:p>
          <a:p>
            <a:pPr lvl="1" indent="-422275">
              <a:buFont typeface="Wingdings" panose="05000000000000000000" pitchFamily="2" charset="2"/>
              <a:buChar char="Ø"/>
            </a:pPr>
            <a:r>
              <a:rPr lang="nl-NL" dirty="0"/>
              <a:t>Medische behandeling nu?</a:t>
            </a:r>
          </a:p>
          <a:p>
            <a:pPr lvl="1" indent="-422275">
              <a:buFont typeface="Wingdings" panose="05000000000000000000" pitchFamily="2" charset="2"/>
              <a:buChar char="Ø"/>
            </a:pPr>
            <a:r>
              <a:rPr lang="nl-NL" dirty="0"/>
              <a:t>Naam, adres, telefoonnummer eigenaar?</a:t>
            </a:r>
          </a:p>
          <a:p>
            <a:pPr lvl="1" indent="-422275">
              <a:buFont typeface="Wingdings" panose="05000000000000000000" pitchFamily="2" charset="2"/>
              <a:buChar char="Ø"/>
            </a:pPr>
            <a:r>
              <a:rPr lang="nl-NL" dirty="0"/>
              <a:t>Waar?</a:t>
            </a:r>
          </a:p>
        </p:txBody>
      </p:sp>
      <p:sp>
        <p:nvSpPr>
          <p:cNvPr id="4" name="Tijdelijke aanduiding voor tekst 3"/>
          <p:cNvSpPr>
            <a:spLocks noGrp="1"/>
          </p:cNvSpPr>
          <p:nvPr>
            <p:ph type="body" sz="quarter" idx="13"/>
          </p:nvPr>
        </p:nvSpPr>
        <p:spPr/>
        <p:txBody>
          <a:bodyPr/>
          <a:lstStyle/>
          <a:p>
            <a:r>
              <a:rPr lang="en-US" dirty="0"/>
              <a:t>EHBO </a:t>
            </a:r>
            <a:r>
              <a:rPr lang="en-US" dirty="0" err="1"/>
              <a:t>bij</a:t>
            </a:r>
            <a:r>
              <a:rPr lang="en-US" dirty="0"/>
              <a:t> </a:t>
            </a:r>
            <a:r>
              <a:rPr lang="en-US" dirty="0" err="1"/>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a:t>1. </a:t>
            </a:r>
            <a:r>
              <a:rPr lang="en-US" dirty="0" err="1"/>
              <a:t>Eerste</a:t>
            </a:r>
            <a:r>
              <a:rPr lang="en-US" dirty="0"/>
              <a:t> </a:t>
            </a:r>
            <a:r>
              <a:rPr lang="en-US" dirty="0" err="1"/>
              <a:t>hulp</a:t>
            </a:r>
            <a:r>
              <a:rPr lang="en-US" dirty="0"/>
              <a:t> </a:t>
            </a:r>
            <a:r>
              <a:rPr lang="en-US" dirty="0" err="1"/>
              <a:t>bij</a:t>
            </a:r>
            <a:r>
              <a:rPr lang="en-US" dirty="0"/>
              <a:t> </a:t>
            </a:r>
            <a:r>
              <a:rPr lang="en-US" dirty="0" err="1"/>
              <a:t>dieren</a:t>
            </a:r>
            <a:endParaRPr lang="nl-NL" dirty="0"/>
          </a:p>
        </p:txBody>
      </p:sp>
    </p:spTree>
    <p:extLst>
      <p:ext uri="{BB962C8B-B14F-4D97-AF65-F5344CB8AC3E}">
        <p14:creationId xmlns:p14="http://schemas.microsoft.com/office/powerpoint/2010/main" val="2936270579"/>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sz="1600" dirty="0" smtClean="0">
            <a:solidFill>
              <a:srgbClr val="1F9BDE"/>
            </a:solidFill>
            <a:latin typeface="DIN Condensed"/>
          </a:defRPr>
        </a:defPPr>
      </a:lstStyle>
    </a:txDef>
  </a:objectDefaults>
  <a:extraClrSchemeLst/>
  <a:extLst>
    <a:ext uri="{05A4C25C-085E-4340-85A3-A5531E510DB2}">
      <thm15:themeFamily xmlns:thm15="http://schemas.microsoft.com/office/thememl/2012/main" name="Template Ontwikkelcentrum" id="{58AA8E0B-BC53-5947-8014-EFF79423B6D5}" vid="{65046F71-7F92-7648-9609-8E30722A779F}"/>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Ontwikkelcentrum</Template>
  <TotalTime>3</TotalTime>
  <Words>532</Words>
  <Application>Microsoft Office PowerPoint</Application>
  <PresentationFormat>Breedbeeld</PresentationFormat>
  <Paragraphs>105</Paragraphs>
  <Slides>11</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Avenir Book</vt:lpstr>
      <vt:lpstr>Calibri</vt:lpstr>
      <vt:lpstr>Calibri Light</vt:lpstr>
      <vt:lpstr>DIN Condensed</vt:lpstr>
      <vt:lpstr>Wingdings</vt:lpstr>
      <vt:lpstr>Office-thema</vt:lpstr>
      <vt:lpstr>Aangepast ontwerp</vt:lpstr>
      <vt:lpstr>Module EHBO bij dieren</vt:lpstr>
      <vt:lpstr>1. Eerste hulp bij dieren</vt:lpstr>
      <vt:lpstr>1.2 Eerste Hulp Bij Ongelukken</vt:lpstr>
      <vt:lpstr>1.2 Eerste Hulp Bij Ongelukken</vt:lpstr>
      <vt:lpstr>1.3 Hulpmiddelen bij de omgang</vt:lpstr>
      <vt:lpstr>1.4 Een dier onderzoeken in een spoedsituatie</vt:lpstr>
      <vt:lpstr>1.5 Transport</vt:lpstr>
      <vt:lpstr>1.6 Emoties</vt:lpstr>
      <vt:lpstr>+ 1.7 Telefonisch advies in de praktijk</vt:lpstr>
      <vt:lpstr>+ 1.7 Telefonisch advies in de praktijk</vt:lpstr>
      <vt:lpstr>Verwerkingsvragen</vt:lpstr>
    </vt:vector>
  </TitlesOfParts>
  <Company>Corporate Desktop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Oskam</dc:creator>
  <cp:lastModifiedBy>Emil van der Weijden</cp:lastModifiedBy>
  <cp:revision>49</cp:revision>
  <dcterms:created xsi:type="dcterms:W3CDTF">2018-01-29T13:04:35Z</dcterms:created>
  <dcterms:modified xsi:type="dcterms:W3CDTF">2023-01-05T08:09:26Z</dcterms:modified>
</cp:coreProperties>
</file>